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48" r:id="rId1"/>
  </p:sldMasterIdLst>
  <p:notesMasterIdLst>
    <p:notesMasterId r:id="rId9"/>
  </p:notesMasterIdLst>
  <p:sldIdLst>
    <p:sldId id="529" r:id="rId2"/>
    <p:sldId id="540" r:id="rId3"/>
    <p:sldId id="541" r:id="rId4"/>
    <p:sldId id="531" r:id="rId5"/>
    <p:sldId id="527" r:id="rId6"/>
    <p:sldId id="542" r:id="rId7"/>
    <p:sldId id="533" r:id="rId8"/>
  </p:sldIdLst>
  <p:sldSz cx="9144000" cy="5143500" type="screen16x9"/>
  <p:notesSz cx="7099300" cy="10234613"/>
  <p:defaultTextStyle>
    <a:defPPr>
      <a:defRPr lang="ru-RU"/>
    </a:defPPr>
    <a:lvl1pPr marL="0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004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008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011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015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018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023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6027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4030" algn="l" defTabSz="81600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6E8"/>
    <a:srgbClr val="BD130F"/>
    <a:srgbClr val="EF3631"/>
    <a:srgbClr val="FF6565"/>
    <a:srgbClr val="339966"/>
    <a:srgbClr val="7A0000"/>
    <a:srgbClr val="4FFF9F"/>
    <a:srgbClr val="69FFAD"/>
    <a:srgbClr val="6AA4FA"/>
    <a:srgbClr val="3A7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6" autoAdjust="0"/>
    <p:restoredTop sz="93838" autoAdjust="0"/>
  </p:normalViewPr>
  <p:slideViewPr>
    <p:cSldViewPr showGuides="1">
      <p:cViewPr>
        <p:scale>
          <a:sx n="90" d="100"/>
          <a:sy n="90" d="100"/>
        </p:scale>
        <p:origin x="-1770" y="-504"/>
      </p:cViewPr>
      <p:guideLst>
        <p:guide orient="horz" pos="1620"/>
        <p:guide orient="horz" pos="759"/>
        <p:guide orient="horz" pos="237"/>
        <p:guide orient="horz" pos="3041"/>
        <p:guide pos="2880"/>
        <p:guide pos="708"/>
        <p:guide pos="1560"/>
        <p:guide pos="5140"/>
        <p:guide pos="5521"/>
        <p:guide pos="518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11"/>
            <a:ext cx="3076365" cy="511731"/>
          </a:xfrm>
          <a:prstGeom prst="rect">
            <a:avLst/>
          </a:prstGeom>
        </p:spPr>
        <p:txBody>
          <a:bodyPr vert="horz" lIns="95276" tIns="47637" rIns="95276" bIns="47637" rtlCol="0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1307" y="11"/>
            <a:ext cx="3076365" cy="511731"/>
          </a:xfrm>
          <a:prstGeom prst="rect">
            <a:avLst/>
          </a:prstGeom>
        </p:spPr>
        <p:txBody>
          <a:bodyPr vert="horz" lIns="95276" tIns="47637" rIns="95276" bIns="47637" rtlCol="0"/>
          <a:lstStyle>
            <a:lvl1pPr algn="r">
              <a:defRPr sz="1300"/>
            </a:lvl1pPr>
          </a:lstStyle>
          <a:p>
            <a:fld id="{54B2CB9A-35A0-44DF-9563-3B4294FF58F5}" type="datetimeFigureOut">
              <a:rPr lang="ru-RU" smtClean="0"/>
              <a:pPr/>
              <a:t>29.11.2018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4938" y="768350"/>
            <a:ext cx="6829425" cy="384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76" tIns="47637" rIns="95276" bIns="4763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9932" y="4861455"/>
            <a:ext cx="5679440" cy="4605576"/>
          </a:xfrm>
          <a:prstGeom prst="rect">
            <a:avLst/>
          </a:prstGeom>
        </p:spPr>
        <p:txBody>
          <a:bodyPr vert="horz" lIns="95276" tIns="47637" rIns="95276" bIns="4763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9721116"/>
            <a:ext cx="3076365" cy="511731"/>
          </a:xfrm>
          <a:prstGeom prst="rect">
            <a:avLst/>
          </a:prstGeom>
        </p:spPr>
        <p:txBody>
          <a:bodyPr vert="horz" lIns="95276" tIns="47637" rIns="95276" bIns="47637" rtlCol="0" anchor="b"/>
          <a:lstStyle>
            <a:lvl1pPr algn="l">
              <a:defRPr sz="1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1307" y="9721116"/>
            <a:ext cx="3076365" cy="511731"/>
          </a:xfrm>
          <a:prstGeom prst="rect">
            <a:avLst/>
          </a:prstGeom>
        </p:spPr>
        <p:txBody>
          <a:bodyPr vert="horz" lIns="95276" tIns="47637" rIns="95276" bIns="47637" rtlCol="0" anchor="b"/>
          <a:lstStyle>
            <a:lvl1pPr algn="r">
              <a:defRPr sz="13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004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008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011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015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018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023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6027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4030" algn="l" defTabSz="81600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4938" y="769938"/>
            <a:ext cx="6829425" cy="384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63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8" y="1071"/>
            <a:ext cx="9142642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522768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937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0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6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4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004" indent="0">
              <a:buNone/>
              <a:defRPr sz="2500"/>
            </a:lvl2pPr>
            <a:lvl3pPr marL="816008" indent="0">
              <a:buNone/>
              <a:defRPr sz="2100"/>
            </a:lvl3pPr>
            <a:lvl4pPr marL="1224011" indent="0">
              <a:buNone/>
              <a:defRPr sz="1800"/>
            </a:lvl4pPr>
            <a:lvl5pPr marL="1632015" indent="0">
              <a:buNone/>
              <a:defRPr sz="1800"/>
            </a:lvl5pPr>
            <a:lvl6pPr marL="2040018" indent="0">
              <a:buNone/>
              <a:defRPr sz="1800"/>
            </a:lvl6pPr>
            <a:lvl7pPr marL="2448023" indent="0">
              <a:buNone/>
              <a:defRPr sz="1800"/>
            </a:lvl7pPr>
            <a:lvl8pPr marL="2856027" indent="0">
              <a:buNone/>
              <a:defRPr sz="1800"/>
            </a:lvl8pPr>
            <a:lvl9pPr marL="3264030" indent="0">
              <a:buNone/>
              <a:defRPr sz="18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004" indent="0">
              <a:buNone/>
              <a:defRPr sz="1100"/>
            </a:lvl2pPr>
            <a:lvl3pPr marL="816008" indent="0">
              <a:buNone/>
              <a:defRPr sz="900"/>
            </a:lvl3pPr>
            <a:lvl4pPr marL="1224011" indent="0">
              <a:buNone/>
              <a:defRPr sz="800"/>
            </a:lvl4pPr>
            <a:lvl5pPr marL="1632015" indent="0">
              <a:buNone/>
              <a:defRPr sz="800"/>
            </a:lvl5pPr>
            <a:lvl6pPr marL="2040018" indent="0">
              <a:buNone/>
              <a:defRPr sz="800"/>
            </a:lvl6pPr>
            <a:lvl7pPr marL="2448023" indent="0">
              <a:buNone/>
              <a:defRPr sz="800"/>
            </a:lvl7pPr>
            <a:lvl8pPr marL="2856027" indent="0">
              <a:buNone/>
              <a:defRPr sz="800"/>
            </a:lvl8pPr>
            <a:lvl9pPr marL="326403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436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205155"/>
            <a:ext cx="7320689" cy="3621940"/>
          </a:xfrm>
        </p:spPr>
        <p:txBody>
          <a:bodyPr/>
          <a:lstStyle>
            <a:lvl1pPr marL="284405" indent="0">
              <a:buFontTx/>
              <a:buNone/>
              <a:defRPr b="1">
                <a:latin typeface="+mj-lt"/>
              </a:defRPr>
            </a:lvl1pPr>
            <a:lvl2pPr marL="281920" indent="2485">
              <a:defRPr>
                <a:latin typeface="+mj-lt"/>
              </a:defRPr>
            </a:lvl2pPr>
            <a:lvl3pPr marL="491808" indent="-203678">
              <a:tabLst/>
              <a:defRPr>
                <a:latin typeface="+mj-lt"/>
              </a:defRPr>
            </a:lvl3pPr>
            <a:lvl4pPr marL="0" indent="281920">
              <a:lnSpc>
                <a:spcPts val="1409"/>
              </a:lnSpc>
              <a:spcBef>
                <a:spcPts val="313"/>
              </a:spcBef>
              <a:defRPr>
                <a:latin typeface="+mj-lt"/>
              </a:defRPr>
            </a:lvl4pPr>
            <a:lvl5pPr>
              <a:lnSpc>
                <a:spcPts val="1409"/>
              </a:lnSpc>
              <a:spcBef>
                <a:spcPts val="31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8"/>
            <a:ext cx="923618" cy="282640"/>
          </a:xfrm>
          <a:prstGeom prst="rect">
            <a:avLst/>
          </a:prstGeom>
          <a:noFill/>
        </p:spPr>
        <p:txBody>
          <a:bodyPr wrap="square" lIns="71536" tIns="35768" rIns="71536" bIns="35768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35" y="375804"/>
            <a:ext cx="7337192" cy="829352"/>
          </a:xfrm>
        </p:spPr>
        <p:txBody>
          <a:bodyPr/>
          <a:lstStyle>
            <a:lvl1pPr marL="0" marR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354"/>
            <a:ext cx="9142643" cy="514171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37" y="1205155"/>
            <a:ext cx="7320689" cy="3621940"/>
          </a:xfrm>
        </p:spPr>
        <p:txBody>
          <a:bodyPr/>
          <a:lstStyle>
            <a:lvl1pPr marL="284405" indent="0">
              <a:buFontTx/>
              <a:buNone/>
              <a:defRPr b="1">
                <a:latin typeface="+mj-lt"/>
              </a:defRPr>
            </a:lvl1pPr>
            <a:lvl2pPr marL="284405" indent="0">
              <a:defRPr>
                <a:latin typeface="+mj-lt"/>
              </a:defRPr>
            </a:lvl2pPr>
            <a:lvl3pPr marL="491808" indent="-203678">
              <a:defRPr>
                <a:latin typeface="+mj-lt"/>
              </a:defRPr>
            </a:lvl3pPr>
            <a:lvl4pPr marL="0" indent="281920">
              <a:defRPr>
                <a:latin typeface="+mj-lt"/>
              </a:defRPr>
            </a:lvl4pPr>
            <a:lvl5pPr marL="112271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26" y="375804"/>
            <a:ext cx="7337901" cy="829352"/>
          </a:xfrm>
        </p:spPr>
        <p:txBody>
          <a:bodyPr/>
          <a:lstStyle>
            <a:lvl1pPr marL="0" marR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00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7" y="759380"/>
            <a:ext cx="7320689" cy="1518472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7" y="2572290"/>
            <a:ext cx="7320689" cy="2254803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0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0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01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01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0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02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602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403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436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337192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35" y="1205153"/>
            <a:ext cx="3620764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1" y="1205153"/>
            <a:ext cx="3644897" cy="35218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0"/>
            <a:ext cx="7864166" cy="82935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36" y="1205154"/>
            <a:ext cx="3674753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004" indent="0">
              <a:buNone/>
              <a:defRPr sz="1800" b="1"/>
            </a:lvl2pPr>
            <a:lvl3pPr marL="816008" indent="0">
              <a:buNone/>
              <a:defRPr sz="1600" b="1"/>
            </a:lvl3pPr>
            <a:lvl4pPr marL="1224011" indent="0">
              <a:buNone/>
              <a:defRPr sz="1400" b="1"/>
            </a:lvl4pPr>
            <a:lvl5pPr marL="1632015" indent="0">
              <a:buNone/>
              <a:defRPr sz="1400" b="1"/>
            </a:lvl5pPr>
            <a:lvl6pPr marL="2040018" indent="0">
              <a:buNone/>
              <a:defRPr sz="1400" b="1"/>
            </a:lvl6pPr>
            <a:lvl7pPr marL="2448023" indent="0">
              <a:buNone/>
              <a:defRPr sz="1400" b="1"/>
            </a:lvl7pPr>
            <a:lvl8pPr marL="2856027" indent="0">
              <a:buNone/>
              <a:defRPr sz="1400" b="1"/>
            </a:lvl8pPr>
            <a:lvl9pPr marL="3264030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36" y="1631157"/>
            <a:ext cx="3674753" cy="319593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3" y="1205154"/>
            <a:ext cx="3587825" cy="42600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004" indent="0">
              <a:buNone/>
              <a:defRPr sz="1800" b="1"/>
            </a:lvl2pPr>
            <a:lvl3pPr marL="816008" indent="0">
              <a:buNone/>
              <a:defRPr sz="1600" b="1"/>
            </a:lvl3pPr>
            <a:lvl4pPr marL="1224011" indent="0">
              <a:buNone/>
              <a:defRPr sz="1400" b="1"/>
            </a:lvl4pPr>
            <a:lvl5pPr marL="1632015" indent="0">
              <a:buNone/>
              <a:defRPr sz="1400" b="1"/>
            </a:lvl5pPr>
            <a:lvl6pPr marL="2040018" indent="0">
              <a:buNone/>
              <a:defRPr sz="1400" b="1"/>
            </a:lvl6pPr>
            <a:lvl7pPr marL="2448023" indent="0">
              <a:buNone/>
              <a:defRPr sz="1400" b="1"/>
            </a:lvl7pPr>
            <a:lvl8pPr marL="2856027" indent="0">
              <a:buNone/>
              <a:defRPr sz="1400" b="1"/>
            </a:lvl8pPr>
            <a:lvl9pPr marL="3264030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3" y="1641073"/>
            <a:ext cx="3587825" cy="318602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59" y="1436"/>
            <a:ext cx="9142643" cy="51417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375801"/>
            <a:ext cx="7864166" cy="82935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48" y="4404443"/>
            <a:ext cx="567428" cy="489830"/>
          </a:xfrm>
          <a:prstGeom prst="rect">
            <a:avLst/>
          </a:prstGeom>
        </p:spPr>
        <p:txBody>
          <a:bodyPr vert="horz" lIns="81601" tIns="40801" rIns="81601" bIns="40801" rtlCol="0" anchor="ctr">
            <a:normAutofit/>
          </a:bodyPr>
          <a:lstStyle>
            <a:lvl1pPr algn="ctr">
              <a:defRPr sz="21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004" indent="0">
              <a:buNone/>
              <a:defRPr sz="1100"/>
            </a:lvl2pPr>
            <a:lvl3pPr marL="816008" indent="0">
              <a:buNone/>
              <a:defRPr sz="900"/>
            </a:lvl3pPr>
            <a:lvl4pPr marL="1224011" indent="0">
              <a:buNone/>
              <a:defRPr sz="800"/>
            </a:lvl4pPr>
            <a:lvl5pPr marL="1632015" indent="0">
              <a:buNone/>
              <a:defRPr sz="800"/>
            </a:lvl5pPr>
            <a:lvl6pPr marL="2040018" indent="0">
              <a:buNone/>
              <a:defRPr sz="800"/>
            </a:lvl6pPr>
            <a:lvl7pPr marL="2448023" indent="0">
              <a:buNone/>
              <a:defRPr sz="800"/>
            </a:lvl7pPr>
            <a:lvl8pPr marL="2856027" indent="0">
              <a:buNone/>
              <a:defRPr sz="800"/>
            </a:lvl8pPr>
            <a:lvl9pPr marL="3264030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55" y="367517"/>
            <a:ext cx="7343873" cy="832711"/>
          </a:xfrm>
          <a:prstGeom prst="rect">
            <a:avLst/>
          </a:prstGeom>
        </p:spPr>
        <p:txBody>
          <a:bodyPr vert="horz" lIns="81601" tIns="40801" rIns="81601" bIns="4080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55" y="1200150"/>
            <a:ext cx="7343873" cy="3626943"/>
          </a:xfrm>
          <a:prstGeom prst="rect">
            <a:avLst/>
          </a:prstGeom>
        </p:spPr>
        <p:txBody>
          <a:bodyPr vert="horz" lIns="81601" tIns="40801" rIns="81601" bIns="40801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81601" tIns="40801" rIns="81601" bIns="40801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4767264"/>
            <a:ext cx="2895600" cy="273844"/>
          </a:xfrm>
          <a:prstGeom prst="rect">
            <a:avLst/>
          </a:prstGeom>
        </p:spPr>
        <p:txBody>
          <a:bodyPr vert="horz" lIns="81601" tIns="40801" rIns="81601" bIns="40801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3" y="4531069"/>
            <a:ext cx="619711" cy="473875"/>
          </a:xfrm>
          <a:prstGeom prst="rect">
            <a:avLst/>
          </a:prstGeom>
        </p:spPr>
        <p:txBody>
          <a:bodyPr vert="horz" lIns="81601" tIns="40801" rIns="81601" bIns="40801" rtlCol="0" anchor="ctr">
            <a:normAutofit/>
          </a:bodyPr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816008" rtl="0" eaLnBrk="1" latinLnBrk="0" hangingPunct="1">
        <a:lnSpc>
          <a:spcPts val="4068"/>
        </a:lnSpc>
        <a:spcBef>
          <a:spcPct val="0"/>
        </a:spcBef>
        <a:buNone/>
        <a:defRPr sz="33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405" indent="0" algn="l" defTabSz="816008" rtl="0" eaLnBrk="1" latinLnBrk="0" hangingPunct="1">
        <a:spcBef>
          <a:spcPct val="20000"/>
        </a:spcBef>
        <a:buFont typeface="+mj-lt"/>
        <a:buNone/>
        <a:defRPr sz="29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405" indent="0" algn="l" defTabSz="816008" rtl="0" eaLnBrk="1" latinLnBrk="0" hangingPunct="1">
        <a:spcBef>
          <a:spcPct val="20000"/>
        </a:spcBef>
        <a:buFont typeface="Arial" pitchFamily="34" charset="0"/>
        <a:buNone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631" indent="-203678" algn="l" defTabSz="816008" rtl="0" eaLnBrk="1" latinLnBrk="0" hangingPunct="1">
        <a:spcBef>
          <a:spcPct val="20000"/>
        </a:spcBef>
        <a:buFont typeface="Arial" pitchFamily="34" charset="0"/>
        <a:buChar char="•"/>
        <a:defRPr sz="19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1920" algn="just" defTabSz="816008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tabLst/>
        <a:defRPr sz="13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2712" indent="0" algn="l" defTabSz="816008" rtl="0" eaLnBrk="1" latinLnBrk="0" hangingPunct="1">
        <a:lnSpc>
          <a:spcPts val="1409"/>
        </a:lnSpc>
        <a:spcBef>
          <a:spcPts val="313"/>
        </a:spcBef>
        <a:buFont typeface="Arial" pitchFamily="34" charset="0"/>
        <a:buNone/>
        <a:defRPr sz="11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021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024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0029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8032" indent="-204002" algn="l" defTabSz="81600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004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008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1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015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018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023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027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4030" algn="l" defTabSz="81600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AA5F8798A030AB9E36B02D43F25CB0D2903CB6D353B1B68520BFBDE902D657CDE09FC18E2C2C94Az3B2P" TargetMode="External"/><Relationship Id="rId2" Type="http://schemas.openxmlformats.org/officeDocument/2006/relationships/hyperlink" Target="consultantplus://offline/ref=CAA5F8798A030AB9E36B02D43F25CB0D2903CB6D353B1B68520BFBDE902D657CDE09FC18E2C2C94Az3B5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9F04E92EF65EB04EDE5DDB00F32FBD71F1E6739B634209A3C1E5816313907009E8A186D4ABF6F77sBq9Q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79F04E92EF65EB04EDE5DDB00F32FBD71F1E6739B634209A3C1E5816313907009E8A1868s4q8Q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323528" y="2228869"/>
            <a:ext cx="8280920" cy="2734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561" tIns="35780" rIns="71561" bIns="3578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Начальник отдела налогообложения имущества</a:t>
            </a:r>
            <a:endParaRPr lang="ru-RU" altLang="ru-RU" sz="1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ru-RU" altLang="ru-RU" sz="1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УФНС</a:t>
            </a:r>
            <a:r>
              <a:rPr lang="ru-RU" altLang="ru-RU" sz="1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России по Саратовской области</a:t>
            </a:r>
          </a:p>
          <a:p>
            <a:pPr algn="ctr" eaLnBrk="1" hangingPunct="1"/>
            <a:r>
              <a:rPr lang="ru-RU" altLang="ru-RU" sz="19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Ю.В.Ванюшкина</a:t>
            </a:r>
            <a:endParaRPr lang="ru-RU" altLang="ru-RU" sz="1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ru-RU" altLang="ru-RU" sz="1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r>
              <a:rPr lang="ru-RU" altLang="ru-RU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«Актуальные вопросы администрирования имущественных налогов организаций»</a:t>
            </a:r>
          </a:p>
          <a:p>
            <a:pPr algn="ctr" eaLnBrk="1" hangingPunct="1"/>
            <a:endParaRPr lang="ru-RU" altLang="ru-RU" sz="19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ru-RU" altLang="ru-RU" sz="1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/>
            <a:endParaRPr lang="ru-RU" altLang="ru-RU" sz="1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4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122" y="557533"/>
            <a:ext cx="1223763" cy="1083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5928" y="4289797"/>
            <a:ext cx="8416551" cy="633135"/>
          </a:xfrm>
          <a:prstGeom prst="rect">
            <a:avLst/>
          </a:prstGeom>
        </p:spPr>
        <p:txBody>
          <a:bodyPr wrap="none" lIns="95462" tIns="47731" rIns="95462" bIns="47731" anchor="ctr">
            <a:normAutofit/>
          </a:bodyPr>
          <a:lstStyle/>
          <a:p>
            <a:pPr algn="ctr" defTabSz="954576">
              <a:defRPr/>
            </a:pPr>
            <a:r>
              <a:rPr lang="ru-RU" sz="1300" dirty="0" smtClean="0">
                <a:solidFill>
                  <a:srgbClr val="005AA9"/>
                </a:solidFill>
                <a:latin typeface="Arial" pitchFamily="34" charset="0"/>
                <a:ea typeface="+mj-ea"/>
                <a:cs typeface="Arial" pitchFamily="34" charset="0"/>
              </a:rPr>
              <a:t>г. Саратов</a:t>
            </a:r>
            <a:endParaRPr lang="ru-RU" sz="1300" dirty="0">
              <a:solidFill>
                <a:srgbClr val="005AA9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954576">
              <a:defRPr/>
            </a:pPr>
            <a:r>
              <a:rPr lang="ru-RU" sz="1300" dirty="0" smtClean="0">
                <a:solidFill>
                  <a:srgbClr val="005AA9"/>
                </a:solidFill>
                <a:latin typeface="Arial" pitchFamily="34" charset="0"/>
                <a:ea typeface="+mj-ea"/>
                <a:cs typeface="Arial" pitchFamily="34" charset="0"/>
              </a:rPr>
              <a:t>29.11.2018</a:t>
            </a:r>
            <a:endParaRPr lang="ru-RU" sz="1300" dirty="0">
              <a:solidFill>
                <a:srgbClr val="005AA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99728" y="1732169"/>
            <a:ext cx="8416550" cy="287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1561" tIns="35780" rIns="71561" bIns="3578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159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chemeClr val="bg1">
                    <a:lumMod val="50000"/>
                  </a:schemeClr>
                </a:solidFill>
                <a:latin typeface="PF Din Text Comp Pro Medium" pitchFamily="2" charset="0"/>
              </a:rPr>
              <a:t>ФЕДЕРАЛЬНАЯ НАЛОГОВАЯ СЛУЖБА</a:t>
            </a:r>
          </a:p>
        </p:txBody>
      </p:sp>
    </p:spTree>
    <p:extLst>
      <p:ext uri="{BB962C8B-B14F-4D97-AF65-F5344CB8AC3E}">
        <p14:creationId xmlns:p14="http://schemas.microsoft.com/office/powerpoint/2010/main" val="26752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987574"/>
            <a:ext cx="8640959" cy="3839521"/>
          </a:xfrm>
        </p:spPr>
        <p:txBody>
          <a:bodyPr>
            <a:normAutofit fontScale="25000" lnSpcReduction="20000"/>
          </a:bodyPr>
          <a:lstStyle/>
          <a:p>
            <a:endParaRPr lang="ru-RU" sz="1700" dirty="0" smtClean="0">
              <a:solidFill>
                <a:prstClr val="black"/>
              </a:solidFill>
              <a:latin typeface="+mn-lt"/>
              <a:ea typeface="Times New Roman"/>
            </a:endParaRPr>
          </a:p>
          <a:p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Налоговая база определяется как кадастровая стоимость объектов в отношении:</a:t>
            </a:r>
          </a:p>
          <a:p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</a:t>
            </a:r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административно-деловых и торговых центров (комплексов) общей площадью свыше 1000 кв. метров и помещений в них;</a:t>
            </a:r>
          </a:p>
          <a:p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2) нежилых помещений общей площадью свыше 200 кв. метров, </a:t>
            </a:r>
          </a:p>
          <a:p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3) объектов недвижимого имущества иностранных организаций;</a:t>
            </a:r>
          </a:p>
          <a:p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4) жилых домов и жилых помещений, не учитываемых на балансе в качестве объектов основных средств в порядке, установленном для ведения бухгалтерского </a:t>
            </a:r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учета с 01.01.2018</a:t>
            </a:r>
          </a:p>
          <a:p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база, определенная как кадастровая стоимость объектов недвижимого имущества, применяется в отношении имущества, указанного в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подпунктах 1 и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2,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включенного в перечень объектов недвижимого имущества, формируемый уполномоченным органом исполнительной власти области.</a:t>
            </a:r>
          </a:p>
          <a:p>
            <a:endParaRPr lang="ru-RU" sz="4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 территории Саратовской области уполномоченным органом является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инистерство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инвестиционной политики и имущественных отношений Саратовской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объектов недвижимого имущества утверждены: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2016 год – Распоряжение  от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декабря 2015 г. N 1390-р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2017 год – Распоряжение от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ноября 2016 г. N 1132-р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2018 год – Распоряжение от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 ноября 2017 г. N 1082-р</a:t>
            </a:r>
          </a:p>
          <a:p>
            <a:endParaRPr lang="ru-RU" sz="4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dirty="0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Налоговая </a:t>
            </a:r>
            <a:r>
              <a:rPr lang="ru-RU" sz="4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ставка в отношении объектов недвижимого имущества, налоговая база по которым определяется как кадастровая стоимость, устанавливается в следующих размерах:</a:t>
            </a:r>
          </a:p>
          <a:p>
            <a:r>
              <a:rPr lang="ru-RU" sz="4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1) 1 процент - в 2016 году;</a:t>
            </a:r>
          </a:p>
          <a:p>
            <a:r>
              <a:rPr lang="ru-RU" sz="4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2) 1,5 процента - в 2017 году;</a:t>
            </a:r>
          </a:p>
          <a:p>
            <a:r>
              <a:rPr lang="ru-RU" sz="44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3) 2 процента - в 2018 году и последующие годы</a:t>
            </a:r>
            <a:r>
              <a:rPr lang="ru-RU" sz="4400" dirty="0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solidFill>
                <a:schemeClr val="dk1"/>
              </a:solidFill>
              <a:latin typeface="+mn-lt"/>
              <a:ea typeface="Times New Roman"/>
            </a:endParaRPr>
          </a:p>
          <a:p>
            <a:endParaRPr lang="ru-RU" sz="1400" dirty="0">
              <a:solidFill>
                <a:schemeClr val="dk1"/>
              </a:solidFill>
              <a:latin typeface="+mn-lt"/>
              <a:ea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4" y="375804"/>
            <a:ext cx="7997837" cy="829352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prstClr val="black"/>
                </a:solidFill>
                <a:latin typeface="+mn-lt"/>
                <a:ea typeface="Times New Roman"/>
              </a:rPr>
              <a:t>Особенности определения налоговой базы, исчисления и уплаты налога в отношении объектов недвижимого имущества установлены ст. 378.2 </a:t>
            </a:r>
            <a:r>
              <a:rPr lang="ru-RU" sz="1800" dirty="0" err="1">
                <a:solidFill>
                  <a:prstClr val="black"/>
                </a:solidFill>
                <a:latin typeface="+mn-lt"/>
                <a:ea typeface="Times New Roman"/>
              </a:rPr>
              <a:t>НК</a:t>
            </a:r>
            <a:r>
              <a:rPr lang="ru-RU" sz="1800" dirty="0">
                <a:solidFill>
                  <a:prstClr val="black"/>
                </a:solidFill>
                <a:latin typeface="+mn-lt"/>
                <a:ea typeface="Times New Roman"/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latin typeface="+mn-lt"/>
                <a:ea typeface="Times New Roman"/>
              </a:rPr>
              <a:t>РФ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60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8318548" y="4602405"/>
            <a:ext cx="619711" cy="473875"/>
          </a:xfr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330" y="192785"/>
            <a:ext cx="8249916" cy="564701"/>
          </a:xfrm>
          <a:prstGeom prst="rect">
            <a:avLst/>
          </a:prstGeom>
          <a:noFill/>
        </p:spPr>
        <p:txBody>
          <a:bodyPr wrap="square" lIns="71561" tIns="35780" rIns="71561" bIns="35780" rtlCol="0">
            <a:spAutoFit/>
          </a:bodyPr>
          <a:lstStyle/>
          <a:p>
            <a:pPr algn="ctr"/>
            <a:r>
              <a:rPr lang="ru-RU" b="1" dirty="0">
                <a:solidFill>
                  <a:srgbClr val="1F497D">
                    <a:lumMod val="75000"/>
                  </a:srgbClr>
                </a:solidFill>
              </a:rPr>
              <a:t>Методологические разъяснения по вопросам налогообложения имущества юридических лиц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57214" y="775260"/>
            <a:ext cx="8250245" cy="272314"/>
          </a:xfrm>
          <a:prstGeom prst="rect">
            <a:avLst/>
          </a:prstGeom>
        </p:spPr>
        <p:txBody>
          <a:bodyPr wrap="square" lIns="71561" tIns="35780" rIns="71561" bIns="35780">
            <a:spAutoFit/>
          </a:bodyPr>
          <a:lstStyle/>
          <a:p>
            <a:r>
              <a:rPr lang="ru-RU" sz="1300" b="1" i="1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75330" y="1196268"/>
            <a:ext cx="8249916" cy="272314"/>
          </a:xfrm>
          <a:prstGeom prst="rect">
            <a:avLst/>
          </a:prstGeom>
        </p:spPr>
        <p:txBody>
          <a:bodyPr wrap="square" lIns="71561" tIns="35780" rIns="71561" bIns="35780">
            <a:spAutoFit/>
          </a:bodyPr>
          <a:lstStyle/>
          <a:p>
            <a:r>
              <a:rPr lang="ru-RU" sz="1300" b="1" i="1" dirty="0">
                <a:solidFill>
                  <a:prstClr val="black"/>
                </a:solidFill>
              </a:rPr>
              <a:t>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49051"/>
              </p:ext>
            </p:extLst>
          </p:nvPr>
        </p:nvGraphicFramePr>
        <p:xfrm>
          <a:off x="323528" y="911417"/>
          <a:ext cx="8568952" cy="339387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382217"/>
                <a:gridCol w="7186735"/>
              </a:tblGrid>
              <a:tr h="2236397">
                <a:tc>
                  <a:txBody>
                    <a:bodyPr/>
                    <a:lstStyle/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Ст. 378.2 НК РФ (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Объекты торгово-офисной недвижимости, включенные в перечни)</a:t>
                      </a:r>
                    </a:p>
                    <a:p>
                      <a:pPr marL="0" marR="0" lvl="0" indent="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91" marR="78191" marT="31101" marB="31101"/>
                </a:tc>
                <a:tc>
                  <a:txBody>
                    <a:bodyPr/>
                    <a:lstStyle/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300" dirty="0" smtClean="0">
                          <a:effectLst/>
                          <a:latin typeface="+mn-lt"/>
                          <a:ea typeface="Times New Roman"/>
                        </a:rPr>
                        <a:t>Налогообложени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Times New Roman"/>
                        </a:rPr>
                        <a:t>е помещений в здании, включенном в Перечень (письмо Минфина России от 13.03.2017 № 03-05-04-01/13780)</a:t>
                      </a: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sz="13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Изменение характеристик объекта (письмо Минфина от  26.09.2017 № 03-05-04-01/62193,  письмо ФНС России от 11.01.2018 № </a:t>
                      </a:r>
                      <a:r>
                        <a:rPr kumimoji="0" lang="ru-RU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БС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-4-21/200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@)</a:t>
                      </a: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Налогообложение объектов кредитных и </a:t>
                      </a:r>
                      <a:r>
                        <a:rPr kumimoji="0" lang="ru-RU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некредитных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 финансовых организаций (письма от </a:t>
                      </a:r>
                      <a:r>
                        <a:rPr kumimoji="0" lang="ru-RU" sz="13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14.02.2018 № </a:t>
                      </a:r>
                      <a:r>
                        <a:rPr kumimoji="0" lang="en-US" sz="13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03-05-05-01/8978</a:t>
                      </a:r>
                      <a:r>
                        <a:rPr kumimoji="0" lang="ru-RU" sz="13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 и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  от 19.12.2017 № </a:t>
                      </a:r>
                      <a:r>
                        <a:rPr kumimoji="0" lang="ru-RU" sz="13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БС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-4-21/25793)</a:t>
                      </a: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ru-RU" sz="13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n-cs"/>
                        </a:rPr>
                        <a:t>Порядок налогообложения неотделимых улучшений в арендованный объект из Перечня (письмо Минфина России от 01.04.2014 № 03-05-05-01/14322)</a:t>
                      </a: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ru-RU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78191" marR="78191" marT="31101" marB="31101"/>
                </a:tc>
              </a:tr>
              <a:tr h="954234">
                <a:tc>
                  <a:txBody>
                    <a:bodyPr/>
                    <a:lstStyle/>
                    <a:p>
                      <a:pPr marL="0" marR="0" lvl="0" indent="0" algn="l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Жилые дома и помещения (пп.4 п.1 ст. 378.2)</a:t>
                      </a:r>
                      <a:endParaRPr lang="ru-RU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191" marR="78191" marT="31101" marB="31101"/>
                </a:tc>
                <a:tc>
                  <a:txBody>
                    <a:bodyPr/>
                    <a:lstStyle/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С </a:t>
                      </a:r>
                      <a:r>
                        <a:rPr lang="ru-RU" sz="1300" kern="1200" noProof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01.01.2018г</a:t>
                      </a:r>
                      <a:r>
                        <a:rPr lang="ru-RU" sz="13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. уплачивают налог организации  в отношении объектов не учтенных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на балансе в качестве объектов основных средств </a:t>
                      </a:r>
                      <a:endParaRPr lang="ru-RU" sz="1300" kern="1200" noProof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•"/>
                        <a:tabLst/>
                        <a:defRPr/>
                      </a:pPr>
                      <a:r>
                        <a:rPr lang="ru-RU" sz="13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Кредитные организации уплачивают налог  в отношении жилых помещений</a:t>
                      </a:r>
                    </a:p>
                    <a:p>
                      <a:pPr marL="285750" marR="0" lvl="0" indent="-285750" algn="just" defTabSz="10426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•"/>
                        <a:tabLst/>
                        <a:defRPr/>
                      </a:pPr>
                      <a:endParaRPr lang="ru-RU" sz="1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78191" marR="78191" marT="31101" marB="3110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4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2" y="267494"/>
            <a:ext cx="829313" cy="7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267494"/>
            <a:ext cx="8189413" cy="72008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2800" dirty="0" smtClean="0">
                <a:solidFill>
                  <a:srgbClr val="0070C0"/>
                </a:solidFill>
              </a:rPr>
              <a:t>Налог на имущество организаций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10894" y="4458446"/>
            <a:ext cx="2647705" cy="422707"/>
          </a:xfrm>
          <a:prstGeom prst="rect">
            <a:avLst/>
          </a:prstGeom>
        </p:spPr>
        <p:txBody>
          <a:bodyPr vert="horz" wrap="square" lIns="81630" tIns="40815" rIns="81630" bIns="40815" rtlCol="0" anchor="ctr">
            <a:normAutofit fontScale="70000" lnSpcReduction="20000"/>
          </a:bodyPr>
          <a:lstStyle/>
          <a:p>
            <a:pPr defTabSz="816296">
              <a:spcBef>
                <a:spcPct val="0"/>
              </a:spcBef>
            </a:pPr>
            <a:endParaRPr lang="ru-RU" sz="3800" b="1" dirty="0">
              <a:solidFill>
                <a:srgbClr val="005AA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67544" y="1563638"/>
            <a:ext cx="2232248" cy="158417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Движимое и недвижимое имущество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46342" y="992315"/>
            <a:ext cx="1837426" cy="427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/>
              <a:t>2013-2014</a:t>
            </a:r>
            <a:endParaRPr lang="ru-RU" sz="1800" b="1" dirty="0"/>
          </a:p>
        </p:txBody>
      </p:sp>
      <p:sp>
        <p:nvSpPr>
          <p:cNvPr id="11" name="Овал 10"/>
          <p:cNvSpPr/>
          <p:nvPr/>
        </p:nvSpPr>
        <p:spPr>
          <a:xfrm>
            <a:off x="179512" y="3363837"/>
            <a:ext cx="2592288" cy="15173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 является объектом –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915816" y="992315"/>
            <a:ext cx="1800200" cy="499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/>
              <a:t>2015-2017</a:t>
            </a:r>
            <a:endParaRPr lang="ru-RU" sz="1800" b="1" dirty="0"/>
          </a:p>
        </p:txBody>
      </p:sp>
      <p:sp>
        <p:nvSpPr>
          <p:cNvPr id="14" name="Овал 13"/>
          <p:cNvSpPr/>
          <p:nvPr/>
        </p:nvSpPr>
        <p:spPr>
          <a:xfrm>
            <a:off x="5220072" y="992315"/>
            <a:ext cx="1414674" cy="499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/>
              <a:t>2018</a:t>
            </a:r>
            <a:endParaRPr lang="ru-RU" sz="1800" b="1" dirty="0"/>
          </a:p>
        </p:txBody>
      </p:sp>
      <p:sp>
        <p:nvSpPr>
          <p:cNvPr id="15" name="Овал 14"/>
          <p:cNvSpPr/>
          <p:nvPr/>
        </p:nvSpPr>
        <p:spPr>
          <a:xfrm>
            <a:off x="7380312" y="1131590"/>
            <a:ext cx="122413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/>
              <a:t>2019</a:t>
            </a:r>
            <a:endParaRPr lang="ru-RU" sz="1800" b="1" dirty="0"/>
          </a:p>
        </p:txBody>
      </p:sp>
      <p:sp>
        <p:nvSpPr>
          <p:cNvPr id="16" name="Овал 15"/>
          <p:cNvSpPr/>
          <p:nvPr/>
        </p:nvSpPr>
        <p:spPr>
          <a:xfrm>
            <a:off x="2915816" y="1707654"/>
            <a:ext cx="2304256" cy="143450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Не является объектом –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 им-во 1 и 2 амортизационной группы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915816" y="3291830"/>
            <a:ext cx="2395078" cy="158932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Льгота – п. 25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движимое имущество, принятое с 1 января 2013</a:t>
            </a:r>
          </a:p>
        </p:txBody>
      </p:sp>
      <p:sp>
        <p:nvSpPr>
          <p:cNvPr id="37" name="Овал 36"/>
          <p:cNvSpPr/>
          <p:nvPr/>
        </p:nvSpPr>
        <p:spPr>
          <a:xfrm>
            <a:off x="5310894" y="1851670"/>
            <a:ext cx="1997410" cy="144016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Льгота – п. 25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движимое имущество, принятое с 1 января 2013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5625523" y="1820455"/>
            <a:ext cx="1426246" cy="1620179"/>
          </a:xfrm>
          <a:prstGeom prst="line">
            <a:avLst/>
          </a:prstGeom>
          <a:ln w="19050">
            <a:solidFill>
              <a:srgbClr val="EF36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5625523" y="1820455"/>
            <a:ext cx="1440160" cy="165618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Стрелка вниз 41"/>
          <p:cNvSpPr/>
          <p:nvPr/>
        </p:nvSpPr>
        <p:spPr>
          <a:xfrm rot="10800000">
            <a:off x="6156176" y="3293882"/>
            <a:ext cx="478570" cy="414304"/>
          </a:xfrm>
          <a:prstGeom prst="downArrow">
            <a:avLst/>
          </a:prstGeom>
          <a:solidFill>
            <a:srgbClr val="BD13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5625524" y="3708187"/>
            <a:ext cx="1440160" cy="7502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Ставка 1,1%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7164288" y="1716038"/>
            <a:ext cx="1872208" cy="1215752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Движимое имущество</a:t>
            </a:r>
            <a:endParaRPr lang="ru-RU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31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375804"/>
            <a:ext cx="7337192" cy="62849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Налог на имущество организаций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/>
              <a:t>5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2" y="267494"/>
            <a:ext cx="829313" cy="7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Письмо </a:t>
            </a:r>
            <a:r>
              <a:rPr lang="ru-RU" sz="1800" dirty="0" err="1" smtClean="0"/>
              <a:t>ФНС</a:t>
            </a:r>
            <a:r>
              <a:rPr lang="ru-RU" sz="1800" dirty="0" smtClean="0"/>
              <a:t> России от 01.10.2018 №</a:t>
            </a:r>
            <a:r>
              <a:rPr lang="ru-RU" sz="1800" dirty="0" err="1" smtClean="0"/>
              <a:t>БС</a:t>
            </a:r>
            <a:r>
              <a:rPr lang="ru-RU" sz="1800" dirty="0" smtClean="0"/>
              <a:t>-4-21/19038</a:t>
            </a:r>
            <a:r>
              <a:rPr lang="en-US" sz="1800" dirty="0" smtClean="0"/>
              <a:t>@</a:t>
            </a:r>
            <a:endParaRPr lang="ru-RU" sz="1800" dirty="0" smtClean="0"/>
          </a:p>
          <a:p>
            <a:endParaRPr lang="en-US" sz="1800" dirty="0" smtClean="0"/>
          </a:p>
          <a:p>
            <a:r>
              <a:rPr lang="ru-RU" sz="1800" dirty="0" smtClean="0">
                <a:hlinkClick r:id="rId3"/>
              </a:rPr>
              <a:t>п. </a:t>
            </a:r>
            <a:r>
              <a:rPr lang="ru-RU" sz="1800" dirty="0">
                <a:hlinkClick r:id="rId3"/>
              </a:rPr>
              <a:t>2 </a:t>
            </a:r>
            <a:r>
              <a:rPr lang="ru-RU" sz="1800" dirty="0" smtClean="0">
                <a:hlinkClick r:id="rId3"/>
              </a:rPr>
              <a:t>ст. </a:t>
            </a:r>
            <a:r>
              <a:rPr lang="ru-RU" sz="1800" dirty="0">
                <a:hlinkClick r:id="rId3"/>
              </a:rPr>
              <a:t>130</a:t>
            </a:r>
            <a:r>
              <a:rPr lang="ru-RU" sz="1800" dirty="0"/>
              <a:t> Гражданского </a:t>
            </a:r>
            <a:r>
              <a:rPr lang="ru-RU" sz="1800" dirty="0" smtClean="0"/>
              <a:t>кодекса, </a:t>
            </a:r>
            <a:r>
              <a:rPr lang="ru-RU" sz="1800" dirty="0"/>
              <a:t>вещи, не относящиеся к недвижимости, признаются движимым </a:t>
            </a:r>
            <a:r>
              <a:rPr lang="ru-RU" sz="1800" dirty="0" smtClean="0"/>
              <a:t>имуществом</a:t>
            </a:r>
          </a:p>
          <a:p>
            <a:endParaRPr lang="ru-RU" sz="1800" dirty="0"/>
          </a:p>
          <a:p>
            <a:r>
              <a:rPr lang="ru-RU" sz="1800" dirty="0" smtClean="0">
                <a:hlinkClick r:id="rId4"/>
              </a:rPr>
              <a:t>п. </a:t>
            </a:r>
            <a:r>
              <a:rPr lang="ru-RU" sz="1800" dirty="0">
                <a:hlinkClick r:id="rId4"/>
              </a:rPr>
              <a:t>1 </a:t>
            </a:r>
            <a:r>
              <a:rPr lang="ru-RU" sz="1800" dirty="0" smtClean="0">
                <a:hlinkClick r:id="rId4"/>
              </a:rPr>
              <a:t>ст. </a:t>
            </a:r>
            <a:r>
              <a:rPr lang="ru-RU" sz="1800" dirty="0">
                <a:hlinkClick r:id="rId4"/>
              </a:rPr>
              <a:t>130</a:t>
            </a:r>
            <a:r>
              <a:rPr lang="ru-RU" sz="1800" dirty="0"/>
              <a:t> Гражданского кодекса к недвижимым вещам относятся земельные участки и все, что прочно связано с землей, то есть объекты, перемещение которых без несоразмерного ущерба их назначению </a:t>
            </a:r>
            <a:r>
              <a:rPr lang="ru-RU" sz="1800" dirty="0" smtClean="0"/>
              <a:t>невозможно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9074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2637" y="1205155"/>
            <a:ext cx="8069843" cy="3621940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налогообложение транспортных средств в случае совпадения месяца регистрации транспортного средства и месяца снятия с регистрации (письмо Минфина России от 15.06.2017 №03-05-04-04/37237),</a:t>
            </a:r>
          </a:p>
          <a:p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0155" indent="-285750">
              <a:buFontTx/>
              <a:buChar char="-"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алогообложение самоходных машин и других видов техники, имеющих два двигателя (письмо Минфина России от 11.09.2017 №03-05-04-04/58058)</a:t>
            </a:r>
          </a:p>
          <a:p>
            <a:pPr marL="570155" indent="-285750">
              <a:buFontTx/>
              <a:buChar char="-"/>
            </a:pPr>
            <a:endPara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0155" indent="-285750">
              <a:buFontTx/>
              <a:buChar char="-"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01.01.2019 изменение ст. 361.1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 – отмена льготы «Платон»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Транспортный налог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38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2635" y="375804"/>
            <a:ext cx="7337192" cy="628491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Земельный  </a:t>
            </a:r>
            <a:r>
              <a:rPr lang="ru-RU" sz="2800" dirty="0">
                <a:solidFill>
                  <a:srgbClr val="0070C0"/>
                </a:solidFill>
              </a:rPr>
              <a:t>налог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/>
              <a:t>7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342" y="267494"/>
            <a:ext cx="829313" cy="7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205155"/>
            <a:ext cx="8424936" cy="362194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Распоряжением комитета по управлению имуществом Саратовской области от 20 ноября 2018 года №</a:t>
            </a:r>
            <a:r>
              <a:rPr lang="ru-RU" sz="2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1026-р утверждены </a:t>
            </a:r>
            <a:r>
              <a:rPr lang="ru-RU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государственной кадастровой оценки земельных участков в составе земель населенных пунктов и земель особо охраняемых </a:t>
            </a:r>
            <a:r>
              <a:rPr lang="ru-RU" sz="2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территорий.</a:t>
            </a:r>
          </a:p>
          <a:p>
            <a:pPr algn="just"/>
            <a:r>
              <a:rPr lang="ru-RU" sz="2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опубликовано в Интернет-версии газеты «Саратовская областная газета «Регион 64», а также размещено на сайте комитета по управлению имуществом Саратовской области в разделе «Общая информация» / «Государственная кадастровая оценка». </a:t>
            </a:r>
          </a:p>
          <a:p>
            <a:pPr algn="just"/>
            <a:r>
              <a:rPr lang="ru-RU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Новую кадастровую стоимость по состоянию на 1 января </a:t>
            </a:r>
            <a:r>
              <a:rPr lang="ru-RU" sz="2200" b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2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получили 633 483 земельных участка.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25446</TotalTime>
  <Words>683</Words>
  <Application>Microsoft Office PowerPoint</Application>
  <PresentationFormat>Экран (16:9)</PresentationFormat>
  <Paragraphs>81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Present_FNS2012_A4</vt:lpstr>
      <vt:lpstr>Презентация PowerPoint</vt:lpstr>
      <vt:lpstr>Особенности определения налоговой базы, исчисления и уплаты налога в отношении объектов недвижимого имущества установлены ст. 378.2 НК РФ</vt:lpstr>
      <vt:lpstr>Презентация PowerPoint</vt:lpstr>
      <vt:lpstr>Налог на имущество организаций</vt:lpstr>
      <vt:lpstr>Налог на имущество организаций</vt:lpstr>
      <vt:lpstr>Транспортный налог</vt:lpstr>
      <vt:lpstr>Земельный  налог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Ванюшкина Юлия Владимировна</cp:lastModifiedBy>
  <cp:revision>1251</cp:revision>
  <cp:lastPrinted>2018-11-27T14:39:06Z</cp:lastPrinted>
  <dcterms:created xsi:type="dcterms:W3CDTF">2013-04-18T07:19:29Z</dcterms:created>
  <dcterms:modified xsi:type="dcterms:W3CDTF">2018-11-29T05:10:53Z</dcterms:modified>
</cp:coreProperties>
</file>